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6"/>
  </p:notesMasterIdLst>
  <p:sldIdLst>
    <p:sldId id="304" r:id="rId2"/>
    <p:sldId id="511" r:id="rId3"/>
    <p:sldId id="547" r:id="rId4"/>
    <p:sldId id="554" r:id="rId5"/>
    <p:sldId id="546" r:id="rId6"/>
    <p:sldId id="473" r:id="rId7"/>
    <p:sldId id="562" r:id="rId8"/>
    <p:sldId id="563" r:id="rId9"/>
    <p:sldId id="552" r:id="rId10"/>
    <p:sldId id="548" r:id="rId11"/>
    <p:sldId id="526" r:id="rId12"/>
    <p:sldId id="557" r:id="rId13"/>
    <p:sldId id="527" r:id="rId14"/>
    <p:sldId id="528" r:id="rId15"/>
    <p:sldId id="510" r:id="rId16"/>
    <p:sldId id="533" r:id="rId17"/>
    <p:sldId id="477" r:id="rId18"/>
    <p:sldId id="549" r:id="rId19"/>
    <p:sldId id="530" r:id="rId20"/>
    <p:sldId id="534" r:id="rId21"/>
    <p:sldId id="535" r:id="rId22"/>
    <p:sldId id="537" r:id="rId23"/>
    <p:sldId id="550" r:id="rId24"/>
    <p:sldId id="542" r:id="rId25"/>
    <p:sldId id="543" r:id="rId26"/>
    <p:sldId id="558" r:id="rId27"/>
    <p:sldId id="559" r:id="rId28"/>
    <p:sldId id="560" r:id="rId29"/>
    <p:sldId id="561" r:id="rId30"/>
    <p:sldId id="551" r:id="rId31"/>
    <p:sldId id="507" r:id="rId32"/>
    <p:sldId id="509" r:id="rId33"/>
    <p:sldId id="499" r:id="rId34"/>
    <p:sldId id="485" r:id="rId35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FEFDDA"/>
    <a:srgbClr val="4BAFB8"/>
    <a:srgbClr val="FFD54F"/>
    <a:srgbClr val="5AC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54" d="100"/>
          <a:sy n="5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36"/>
    </p:cViewPr>
  </p:sorterViewPr>
  <p:notesViewPr>
    <p:cSldViewPr>
      <p:cViewPr varScale="1">
        <p:scale>
          <a:sx n="76" d="100"/>
          <a:sy n="76" d="100"/>
        </p:scale>
        <p:origin x="-219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euill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CONSEIL%20D'ADMINISTRATION\2014\PUBLICATION%20depuis%202008%20prod%20sc%202012%20&amp;%202013.xls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4" Type="http://schemas.microsoft.com/office/2011/relationships/chartColorStyle" Target="colors8.xml"/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Feuille_Microsoft_Excel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euille_Microsoft_Excel2.xlsx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CONSEIL%20D'ADMINISTRATION\2015\calculs%20relatifs%20RA%202015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CONSEIL%20D'ADMINISTRATION\2015\taille%20&amp;%20nbre%20Cifre%20pour%20accept&#233;s%202012%202013%202014%20(w%20IRINA)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CONSEIL%20D'ADMINISTRATION\2015\taille%20&amp;%20nbre%20Cifre%20pour%20accept&#233;s%202012%202013%202014%20(w%20IRINA)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CONSEIL%20D'ADMINISTRATION\2014\Copie%20de%20EES2013_stats%20Cifre%202013.xls" TargetMode="External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euille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DGA\2015\Cifre-D&#233;fense%202009-2014%20DS%20(R&#233;cup&#233;r&#233;)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n\Documents\ANRT\ENQUETE\+1+3%202013\REPONSE%20N+1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Cursus</a:t>
            </a:r>
            <a:r>
              <a:rPr lang="fr-FR" b="1" baseline="0">
                <a:solidFill>
                  <a:sysClr val="windowText" lastClr="000000"/>
                </a:solidFill>
              </a:rPr>
              <a:t> d'origine des doctorats acceptés en 2014</a:t>
            </a:r>
            <a:endParaRPr lang="fr-FR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0100203368618658"/>
          <c:y val="0.02241793434747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Diplômes!$N$5:$N$8</c:f>
              <c:strCache>
                <c:ptCount val="4"/>
                <c:pt idx="0">
                  <c:v>Cursus universitaire avec master recherche (seul ou + autre)</c:v>
                </c:pt>
                <c:pt idx="1">
                  <c:v>Ingénieur + master recherche</c:v>
                </c:pt>
                <c:pt idx="2">
                  <c:v>ingénieur seul ou avec master professionnel ou autre</c:v>
                </c:pt>
                <c:pt idx="3">
                  <c:v>Cursus universitaire sans master recherche (master professionnel seul ou + autre)</c:v>
                </c:pt>
              </c:strCache>
            </c:strRef>
          </c:cat>
          <c:val>
            <c:numRef>
              <c:f>Diplômes!$O$5:$O$8</c:f>
              <c:numCache>
                <c:formatCode>General</c:formatCode>
                <c:ptCount val="4"/>
                <c:pt idx="0">
                  <c:v>416.0</c:v>
                </c:pt>
                <c:pt idx="1">
                  <c:v>285.0</c:v>
                </c:pt>
                <c:pt idx="2">
                  <c:v>348.0</c:v>
                </c:pt>
                <c:pt idx="3">
                  <c:v>303.0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Production </a:t>
            </a:r>
            <a:r>
              <a:rPr lang="fr-FR" sz="1600" dirty="0" smtClean="0"/>
              <a:t>scientifique à la fin de la Cifre  </a:t>
            </a:r>
            <a:r>
              <a:rPr lang="fr-FR" sz="1600" dirty="0"/>
              <a:t>2012 &amp; 2013</a:t>
            </a:r>
            <a:r>
              <a:rPr lang="fr-FR" sz="1600" b="0" i="0" u="none" strike="noStrike" baseline="0" dirty="0">
                <a:effectLst/>
              </a:rPr>
              <a:t> / 1063 &amp; 1117 cas</a:t>
            </a:r>
            <a:endParaRPr lang="fr-FR" sz="1600" dirty="0"/>
          </a:p>
        </c:rich>
      </c:tx>
      <c:layout>
        <c:manualLayout>
          <c:xMode val="edge"/>
          <c:yMode val="edge"/>
          <c:x val="0.288333333333333"/>
          <c:y val="0.021524663677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'2013'!$G$1122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'2013'!$F$1123:$F$1129</c:f>
              <c:strCache>
                <c:ptCount val="7"/>
                <c:pt idx="0">
                  <c:v>publications internationales rang A</c:v>
                </c:pt>
                <c:pt idx="1">
                  <c:v>publications nationales</c:v>
                </c:pt>
                <c:pt idx="2">
                  <c:v>congrès internationaux</c:v>
                </c:pt>
                <c:pt idx="3">
                  <c:v>congrès nationaux</c:v>
                </c:pt>
                <c:pt idx="4">
                  <c:v>poster</c:v>
                </c:pt>
                <c:pt idx="5">
                  <c:v>brevet</c:v>
                </c:pt>
                <c:pt idx="6">
                  <c:v>prix, reconnaisance</c:v>
                </c:pt>
              </c:strCache>
            </c:strRef>
          </c:cat>
          <c:val>
            <c:numRef>
              <c:f>'2013'!$G$1123:$G$1129</c:f>
              <c:numCache>
                <c:formatCode>0%</c:formatCode>
                <c:ptCount val="7"/>
                <c:pt idx="0">
                  <c:v>0.975540921919097</c:v>
                </c:pt>
                <c:pt idx="1">
                  <c:v>0.310442144873001</c:v>
                </c:pt>
                <c:pt idx="2">
                  <c:v>1.42615239887112</c:v>
                </c:pt>
                <c:pt idx="3">
                  <c:v>0.663217309501411</c:v>
                </c:pt>
                <c:pt idx="4">
                  <c:v>0.86453433678269</c:v>
                </c:pt>
                <c:pt idx="5">
                  <c:v>0.163687676387582</c:v>
                </c:pt>
                <c:pt idx="6">
                  <c:v>0.0460959548447789</c:v>
                </c:pt>
              </c:numCache>
            </c:numRef>
          </c:val>
        </c:ser>
        <c:ser>
          <c:idx val="1"/>
          <c:order val="1"/>
          <c:tx>
            <c:strRef>
              <c:f>'2013'!$H$1122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'2013'!$F$1123:$F$1129</c:f>
              <c:strCache>
                <c:ptCount val="7"/>
                <c:pt idx="0">
                  <c:v>publications internationales rang A</c:v>
                </c:pt>
                <c:pt idx="1">
                  <c:v>publications nationales</c:v>
                </c:pt>
                <c:pt idx="2">
                  <c:v>congrès internationaux</c:v>
                </c:pt>
                <c:pt idx="3">
                  <c:v>congrès nationaux</c:v>
                </c:pt>
                <c:pt idx="4">
                  <c:v>poster</c:v>
                </c:pt>
                <c:pt idx="5">
                  <c:v>brevet</c:v>
                </c:pt>
                <c:pt idx="6">
                  <c:v>prix, reconnaisance</c:v>
                </c:pt>
              </c:strCache>
            </c:strRef>
          </c:cat>
          <c:val>
            <c:numRef>
              <c:f>'2013'!$H$1123:$H$1129</c:f>
              <c:numCache>
                <c:formatCode>0%</c:formatCode>
                <c:ptCount val="7"/>
                <c:pt idx="0">
                  <c:v>0.941808415398389</c:v>
                </c:pt>
                <c:pt idx="1">
                  <c:v>0.350044762757386</c:v>
                </c:pt>
                <c:pt idx="2">
                  <c:v>1.712623097582811</c:v>
                </c:pt>
                <c:pt idx="3">
                  <c:v>0.829006266786034</c:v>
                </c:pt>
                <c:pt idx="4">
                  <c:v>1.162936436884512</c:v>
                </c:pt>
                <c:pt idx="5">
                  <c:v>0.20680393912265</c:v>
                </c:pt>
                <c:pt idx="6">
                  <c:v>0.0787824529991048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464584"/>
        <c:axId val="2118309432"/>
      </c:barChart>
      <c:catAx>
        <c:axId val="211846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8309432"/>
        <c:crosses val="autoZero"/>
        <c:auto val="1"/>
        <c:lblAlgn val="ctr"/>
        <c:lblOffset val="100"/>
        <c:noMultiLvlLbl val="0"/>
      </c:catAx>
      <c:valAx>
        <c:axId val="21183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846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kern="1200" spc="0" baseline="0" dirty="0">
                <a:solidFill>
                  <a:srgbClr val="595959"/>
                </a:solidFill>
                <a:effectLst/>
              </a:rPr>
              <a:t>Niveaux salariaux selon </a:t>
            </a:r>
            <a:r>
              <a:rPr lang="fr-FR" sz="1600" b="1" i="0" kern="1200" spc="0" baseline="0" dirty="0" smtClean="0">
                <a:solidFill>
                  <a:srgbClr val="595959"/>
                </a:solidFill>
                <a:effectLst/>
              </a:rPr>
              <a:t>l'écart de temps </a:t>
            </a:r>
            <a:r>
              <a:rPr lang="fr-FR" sz="1600" b="1" i="0" kern="1200" spc="0" baseline="0" dirty="0">
                <a:solidFill>
                  <a:srgbClr val="595959"/>
                </a:solidFill>
                <a:effectLst/>
              </a:rPr>
              <a:t>à la fin de Cifre</a:t>
            </a:r>
            <a:endParaRPr lang="fr-FR" sz="1600" b="1" dirty="0">
              <a:effectLst/>
            </a:endParaRPr>
          </a:p>
        </c:rich>
      </c:tx>
      <c:layout>
        <c:manualLayout>
          <c:xMode val="edge"/>
          <c:yMode val="edge"/>
          <c:x val="0.144524946963565"/>
          <c:y val="0.018565188663247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salaire!$A$7</c:f>
              <c:strCache>
                <c:ptCount val="1"/>
                <c:pt idx="0">
                  <c:v>2013 en 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salaire!$B$6:$G$6</c:f>
              <c:strCache>
                <c:ptCount val="6"/>
                <c:pt idx="0">
                  <c:v>&lt; 25 k€</c:v>
                </c:pt>
                <c:pt idx="1">
                  <c:v>25k€ - 40k€ </c:v>
                </c:pt>
                <c:pt idx="2">
                  <c:v>40k€ - 60k€ </c:v>
                </c:pt>
                <c:pt idx="3">
                  <c:v>60k€ - 80k€ </c:v>
                </c:pt>
                <c:pt idx="4">
                  <c:v>80k€ - 100k€ </c:v>
                </c:pt>
                <c:pt idx="5">
                  <c:v>&gt; 100k€</c:v>
                </c:pt>
              </c:strCache>
            </c:strRef>
          </c:cat>
          <c:val>
            <c:numRef>
              <c:f>salaire!$B$7:$G$7</c:f>
              <c:numCache>
                <c:formatCode>0%</c:formatCode>
                <c:ptCount val="6"/>
                <c:pt idx="0">
                  <c:v>0.180288461538462</c:v>
                </c:pt>
                <c:pt idx="1">
                  <c:v>0.519230769230769</c:v>
                </c:pt>
                <c:pt idx="2">
                  <c:v>0.271634615384615</c:v>
                </c:pt>
                <c:pt idx="3">
                  <c:v>0.0192307692307692</c:v>
                </c:pt>
                <c:pt idx="4">
                  <c:v>0.00480769230769231</c:v>
                </c:pt>
                <c:pt idx="5">
                  <c:v>0.00480769230769231</c:v>
                </c:pt>
              </c:numCache>
            </c:numRef>
          </c:val>
        </c:ser>
        <c:ser>
          <c:idx val="1"/>
          <c:order val="1"/>
          <c:tx>
            <c:strRef>
              <c:f>salaire!$A$8</c:f>
              <c:strCache>
                <c:ptCount val="1"/>
                <c:pt idx="0">
                  <c:v>2011 en 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salaire!$B$6:$G$6</c:f>
              <c:strCache>
                <c:ptCount val="6"/>
                <c:pt idx="0">
                  <c:v>&lt; 25 k€</c:v>
                </c:pt>
                <c:pt idx="1">
                  <c:v>25k€ - 40k€ </c:v>
                </c:pt>
                <c:pt idx="2">
                  <c:v>40k€ - 60k€ </c:v>
                </c:pt>
                <c:pt idx="3">
                  <c:v>60k€ - 80k€ </c:v>
                </c:pt>
                <c:pt idx="4">
                  <c:v>80k€ - 100k€ </c:v>
                </c:pt>
                <c:pt idx="5">
                  <c:v>&gt; 100k€</c:v>
                </c:pt>
              </c:strCache>
            </c:strRef>
          </c:cat>
          <c:val>
            <c:numRef>
              <c:f>salaire!$B$8:$G$8</c:f>
              <c:numCache>
                <c:formatCode>0%</c:formatCode>
                <c:ptCount val="6"/>
                <c:pt idx="0">
                  <c:v>0.111111111111111</c:v>
                </c:pt>
                <c:pt idx="1">
                  <c:v>0.553030303030303</c:v>
                </c:pt>
                <c:pt idx="2">
                  <c:v>0.297979797979798</c:v>
                </c:pt>
                <c:pt idx="3">
                  <c:v>0.0277777777777778</c:v>
                </c:pt>
                <c:pt idx="4">
                  <c:v>0.00505050505050505</c:v>
                </c:pt>
                <c:pt idx="5">
                  <c:v>0.00505050505050505</c:v>
                </c:pt>
              </c:numCache>
            </c:numRef>
          </c:val>
        </c:ser>
        <c:ser>
          <c:idx val="2"/>
          <c:order val="2"/>
          <c:tx>
            <c:strRef>
              <c:f>salaire!$A$9</c:f>
              <c:strCache>
                <c:ptCount val="1"/>
                <c:pt idx="0">
                  <c:v>2008 en 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salaire!$B$6:$G$6</c:f>
              <c:strCache>
                <c:ptCount val="6"/>
                <c:pt idx="0">
                  <c:v>&lt; 25 k€</c:v>
                </c:pt>
                <c:pt idx="1">
                  <c:v>25k€ - 40k€ </c:v>
                </c:pt>
                <c:pt idx="2">
                  <c:v>40k€ - 60k€ </c:v>
                </c:pt>
                <c:pt idx="3">
                  <c:v>60k€ - 80k€ </c:v>
                </c:pt>
                <c:pt idx="4">
                  <c:v>80k€ - 100k€ </c:v>
                </c:pt>
                <c:pt idx="5">
                  <c:v>&gt; 100k€</c:v>
                </c:pt>
              </c:strCache>
            </c:strRef>
          </c:cat>
          <c:val>
            <c:numRef>
              <c:f>salaire!$B$9:$G$9</c:f>
              <c:numCache>
                <c:formatCode>0%</c:formatCode>
                <c:ptCount val="6"/>
                <c:pt idx="0">
                  <c:v>0.0707547169811321</c:v>
                </c:pt>
                <c:pt idx="1">
                  <c:v>0.339622641509434</c:v>
                </c:pt>
                <c:pt idx="2">
                  <c:v>0.490566037735849</c:v>
                </c:pt>
                <c:pt idx="3">
                  <c:v>0.080188679245283</c:v>
                </c:pt>
                <c:pt idx="4">
                  <c:v>0.00943396226415094</c:v>
                </c:pt>
                <c:pt idx="5">
                  <c:v>0.00943396226415094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9267640"/>
        <c:axId val="2119271128"/>
      </c:barChart>
      <c:catAx>
        <c:axId val="211926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9271128"/>
        <c:crosses val="autoZero"/>
        <c:auto val="1"/>
        <c:lblAlgn val="ctr"/>
        <c:lblOffset val="100"/>
        <c:noMultiLvlLbl val="0"/>
      </c:catAx>
      <c:valAx>
        <c:axId val="211927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926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Répartition des salaires des doctorants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acceptés en 2014</a:t>
            </a:r>
          </a:p>
        </c:rich>
      </c:tx>
      <c:layout>
        <c:manualLayout>
          <c:xMode val="edge"/>
          <c:yMode val="edge"/>
          <c:x val="0.0291667409498341"/>
          <c:y val="0.01851861202720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Salaire!$A$2:$A$6</c:f>
              <c:strCache>
                <c:ptCount val="5"/>
                <c:pt idx="0">
                  <c:v>23 484</c:v>
                </c:pt>
                <c:pt idx="1">
                  <c:v>23 485 - 28 000 €</c:v>
                </c:pt>
                <c:pt idx="2">
                  <c:v>28 001 - 29 999 €</c:v>
                </c:pt>
                <c:pt idx="3">
                  <c:v>30 000 - 35 000 €</c:v>
                </c:pt>
                <c:pt idx="4">
                  <c:v>Plus de 35 000 €</c:v>
                </c:pt>
              </c:strCache>
            </c:strRef>
          </c:cat>
          <c:val>
            <c:numRef>
              <c:f>Salaire!$B$2:$B$6</c:f>
              <c:numCache>
                <c:formatCode>General</c:formatCode>
                <c:ptCount val="5"/>
                <c:pt idx="0">
                  <c:v>168.0</c:v>
                </c:pt>
                <c:pt idx="1">
                  <c:v>490.0</c:v>
                </c:pt>
                <c:pt idx="2">
                  <c:v>258.0</c:v>
                </c:pt>
                <c:pt idx="3">
                  <c:v>330.0</c:v>
                </c:pt>
                <c:pt idx="4">
                  <c:v>106.0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6981924429258"/>
          <c:y val="0.398798541965821"/>
          <c:w val="0.259119893032239"/>
          <c:h val="0.40681457402995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/>
              <a:t>Disciplines scientifiques des</a:t>
            </a:r>
            <a:r>
              <a:rPr lang="fr-FR" sz="1400" b="1" baseline="0" dirty="0"/>
              <a:t> 1371 Cifre acceptées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baseline="0" dirty="0"/>
              <a:t>en 2014</a:t>
            </a:r>
            <a:r>
              <a:rPr lang="fr-FR" sz="1400" b="1" dirty="0"/>
              <a:t> </a:t>
            </a:r>
          </a:p>
        </c:rich>
      </c:tx>
      <c:layout>
        <c:manualLayout>
          <c:xMode val="edge"/>
          <c:yMode val="edge"/>
          <c:x val="0.28453115775807"/>
          <c:y val="0.027715174504420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'DS 2012-2014'!$A$6:$A$15</c:f>
              <c:strCache>
                <c:ptCount val="10"/>
                <c:pt idx="0">
                  <c:v>Mathématiques</c:v>
                </c:pt>
                <c:pt idx="1">
                  <c:v>Physique</c:v>
                </c:pt>
                <c:pt idx="2">
                  <c:v>Sciences de la Terre</c:v>
                </c:pt>
                <c:pt idx="3">
                  <c:v>Chimie/Matériaux</c:v>
                </c:pt>
                <c:pt idx="4">
                  <c:v>Santé</c:v>
                </c:pt>
                <c:pt idx="5">
                  <c:v>Sciences de l'Homme</c:v>
                </c:pt>
                <c:pt idx="6">
                  <c:v>Sciences de la Société</c:v>
                </c:pt>
                <c:pt idx="7">
                  <c:v>Sciences pour l'ingénieur</c:v>
                </c:pt>
                <c:pt idx="8">
                  <c:v>STIC</c:v>
                </c:pt>
                <c:pt idx="9">
                  <c:v>Agronomie/Agroalimentaire</c:v>
                </c:pt>
              </c:strCache>
            </c:strRef>
          </c:cat>
          <c:val>
            <c:numRef>
              <c:f>'DS 2012-2014'!$D$6:$D$15</c:f>
              <c:numCache>
                <c:formatCode>General</c:formatCode>
                <c:ptCount val="10"/>
                <c:pt idx="0">
                  <c:v>71.0</c:v>
                </c:pt>
                <c:pt idx="1">
                  <c:v>24.0</c:v>
                </c:pt>
                <c:pt idx="2">
                  <c:v>12.0</c:v>
                </c:pt>
                <c:pt idx="3">
                  <c:v>178.0</c:v>
                </c:pt>
                <c:pt idx="4">
                  <c:v>124.0</c:v>
                </c:pt>
                <c:pt idx="5">
                  <c:v>163.0</c:v>
                </c:pt>
                <c:pt idx="6">
                  <c:v>173.0</c:v>
                </c:pt>
                <c:pt idx="7">
                  <c:v>264.0</c:v>
                </c:pt>
                <c:pt idx="8">
                  <c:v>271.0</c:v>
                </c:pt>
                <c:pt idx="9">
                  <c:v>72.0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/>
              <a:t>Nombre d'employeurs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Feuil1!$A$3:$A$6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Feuil1!$B$3:$B$6</c:f>
              <c:numCache>
                <c:formatCode>General</c:formatCode>
                <c:ptCount val="4"/>
                <c:pt idx="0">
                  <c:v>460.0</c:v>
                </c:pt>
                <c:pt idx="1">
                  <c:v>88.0</c:v>
                </c:pt>
                <c:pt idx="2">
                  <c:v>125.0</c:v>
                </c:pt>
                <c:pt idx="3">
                  <c:v>54.0</c:v>
                </c:pt>
              </c:numCache>
            </c:numRef>
          </c:val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Feuil1!$A$3:$A$6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Feuil1!$C$3:$C$6</c:f>
              <c:numCache>
                <c:formatCode>General</c:formatCode>
                <c:ptCount val="4"/>
                <c:pt idx="0">
                  <c:v>443.0</c:v>
                </c:pt>
                <c:pt idx="1">
                  <c:v>86.0</c:v>
                </c:pt>
                <c:pt idx="2">
                  <c:v>128.0</c:v>
                </c:pt>
                <c:pt idx="3">
                  <c:v>42.0</c:v>
                </c:pt>
              </c:numCache>
            </c:numRef>
          </c:val>
        </c:ser>
        <c:ser>
          <c:idx val="2"/>
          <c:order val="2"/>
          <c:tx>
            <c:strRef>
              <c:f>Feuil1!$D$2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Feuil1!$A$3:$A$6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Feuil1!$D$3:$D$6</c:f>
              <c:numCache>
                <c:formatCode>General</c:formatCode>
                <c:ptCount val="4"/>
                <c:pt idx="0">
                  <c:v>462.0</c:v>
                </c:pt>
                <c:pt idx="1">
                  <c:v>114.0</c:v>
                </c:pt>
                <c:pt idx="2">
                  <c:v>107.0</c:v>
                </c:pt>
                <c:pt idx="3">
                  <c:v>59.0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6967592"/>
        <c:axId val="2117037192"/>
      </c:barChart>
      <c:catAx>
        <c:axId val="211696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7037192"/>
        <c:crosses val="autoZero"/>
        <c:auto val="1"/>
        <c:lblAlgn val="ctr"/>
        <c:lblOffset val="100"/>
        <c:noMultiLvlLbl val="0"/>
      </c:catAx>
      <c:valAx>
        <c:axId val="21170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1696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/>
              <a:t>Nombre de Cifre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Feuil1!$A$11:$A$14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Feuil1!$B$11:$B$14</c:f>
              <c:numCache>
                <c:formatCode>General</c:formatCode>
                <c:ptCount val="4"/>
                <c:pt idx="0">
                  <c:v>498.0</c:v>
                </c:pt>
                <c:pt idx="1">
                  <c:v>119.0</c:v>
                </c:pt>
                <c:pt idx="2">
                  <c:v>701.0</c:v>
                </c:pt>
                <c:pt idx="3">
                  <c:v>64.0</c:v>
                </c:pt>
              </c:numCache>
            </c:numRef>
          </c:val>
        </c:ser>
        <c:ser>
          <c:idx val="1"/>
          <c:order val="1"/>
          <c:tx>
            <c:strRef>
              <c:f>Feuil1!$C$10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Feuil1!$A$11:$A$14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Feuil1!$C$11:$C$14</c:f>
              <c:numCache>
                <c:formatCode>General</c:formatCode>
                <c:ptCount val="4"/>
                <c:pt idx="0">
                  <c:v>468.0</c:v>
                </c:pt>
                <c:pt idx="1">
                  <c:v>108.0</c:v>
                </c:pt>
                <c:pt idx="2">
                  <c:v>620.0</c:v>
                </c:pt>
                <c:pt idx="3">
                  <c:v>45.0</c:v>
                </c:pt>
              </c:numCache>
            </c:numRef>
          </c:val>
        </c:ser>
        <c:ser>
          <c:idx val="2"/>
          <c:order val="2"/>
          <c:tx>
            <c:strRef>
              <c:f>Feuil1!$D$10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Feuil1!$A$11:$A$14</c:f>
              <c:strCache>
                <c:ptCount val="4"/>
                <c:pt idx="0">
                  <c:v>PME &lt; 250</c:v>
                </c:pt>
                <c:pt idx="1">
                  <c:v>ETI  entre 250 &amp; 5000</c:v>
                </c:pt>
                <c:pt idx="2">
                  <c:v>Groupes d'entreprises ou grandes entreprises &gt; 5000</c:v>
                </c:pt>
                <c:pt idx="3">
                  <c:v>Associations ou collectivités territoriales</c:v>
                </c:pt>
              </c:strCache>
            </c:strRef>
          </c:cat>
          <c:val>
            <c:numRef>
              <c:f>Feuil1!$D$11:$D$14</c:f>
              <c:numCache>
                <c:formatCode>General</c:formatCode>
                <c:ptCount val="4"/>
                <c:pt idx="0">
                  <c:v>493.0</c:v>
                </c:pt>
                <c:pt idx="1">
                  <c:v>142.0</c:v>
                </c:pt>
                <c:pt idx="2">
                  <c:v>644.0</c:v>
                </c:pt>
                <c:pt idx="3">
                  <c:v>71.0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583800"/>
        <c:axId val="2061612952"/>
      </c:barChart>
      <c:catAx>
        <c:axId val="206158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1612952"/>
        <c:crosses val="autoZero"/>
        <c:auto val="1"/>
        <c:lblAlgn val="ctr"/>
        <c:lblOffset val="100"/>
        <c:noMultiLvlLbl val="0"/>
      </c:catAx>
      <c:valAx>
        <c:axId val="206161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1583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"/>
          <c:y val="0.259259845332043"/>
          <c:w val="0.752307692307692"/>
          <c:h val="0.45138990928346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-0.117702564102564"/>
                  <c:y val="-0.051591508493967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181024833434282"/>
                  <c:y val="0.0247554504433248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764157480314961"/>
                  <c:y val="0.0220923677669859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876713103169796"/>
                  <c:y val="0.091865175855658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6664647688168E-5"/>
                  <c:y val="0.142811272871309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158360589541692"/>
                  <c:y val="0.0309025188151069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46153846153846"/>
                  <c:y val="-9.37257111410795E-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197732283464567"/>
                  <c:y val="-0.0561839971337951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00803585705632953"/>
                  <c:y val="-0.092312794438217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0138602059357965"/>
                  <c:y val="-0.092601079859343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0194175651120533"/>
                  <c:y val="-0.092601079859343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secteurs!$B$31:$B$43</c:f>
              <c:strCache>
                <c:ptCount val="13"/>
                <c:pt idx="0">
                  <c:v>Aéronautique &amp; spatial</c:v>
                </c:pt>
                <c:pt idx="1">
                  <c:v>Electronique communication &amp; informatique</c:v>
                </c:pt>
                <c:pt idx="2">
                  <c:v>Energie production et distribution</c:v>
                </c:pt>
                <c:pt idx="3">
                  <c:v>Equipement &amp; produits</c:v>
                </c:pt>
                <c:pt idx="4">
                  <c:v>Transports terrestres &amp; navals </c:v>
                </c:pt>
                <c:pt idx="5">
                  <c:v>Chimie &amp; matériaux</c:v>
                </c:pt>
                <c:pt idx="6">
                  <c:v>Pharmaceutique &amp; médical</c:v>
                </c:pt>
                <c:pt idx="7">
                  <c:v>Agroalimentaire</c:v>
                </c:pt>
                <c:pt idx="8">
                  <c:v>Services R&amp;D et ingénierie</c:v>
                </c:pt>
                <c:pt idx="9">
                  <c:v>Finance &amp; Juridique</c:v>
                </c:pt>
                <c:pt idx="10">
                  <c:v>Services tertiaires</c:v>
                </c:pt>
                <c:pt idx="11">
                  <c:v>Edition</c:v>
                </c:pt>
                <c:pt idx="12">
                  <c:v>BTP</c:v>
                </c:pt>
              </c:strCache>
            </c:strRef>
          </c:cat>
          <c:val>
            <c:numRef>
              <c:f>secteurs!$D$31:$D$43</c:f>
              <c:numCache>
                <c:formatCode>General</c:formatCode>
                <c:ptCount val="13"/>
                <c:pt idx="0">
                  <c:v>92.0</c:v>
                </c:pt>
                <c:pt idx="1">
                  <c:v>258.0</c:v>
                </c:pt>
                <c:pt idx="2">
                  <c:v>118.0</c:v>
                </c:pt>
                <c:pt idx="3">
                  <c:v>96.0</c:v>
                </c:pt>
                <c:pt idx="4">
                  <c:v>98.0</c:v>
                </c:pt>
                <c:pt idx="5">
                  <c:v>68.0</c:v>
                </c:pt>
                <c:pt idx="6">
                  <c:v>31.0</c:v>
                </c:pt>
                <c:pt idx="7">
                  <c:v>25.0</c:v>
                </c:pt>
                <c:pt idx="8">
                  <c:v>185.0</c:v>
                </c:pt>
                <c:pt idx="9">
                  <c:v>82.0</c:v>
                </c:pt>
                <c:pt idx="10">
                  <c:v>103.0</c:v>
                </c:pt>
                <c:pt idx="11">
                  <c:v>35.0</c:v>
                </c:pt>
                <c:pt idx="1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400"/>
              <a:t>Origines géographiques des doctorants acceptés en 2014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'Origine doct.'!$B$3:$B$12</c:f>
              <c:strCache>
                <c:ptCount val="10"/>
                <c:pt idx="0">
                  <c:v>Afrique sub-saharienne</c:v>
                </c:pt>
                <c:pt idx="1">
                  <c:v>Amérique du nord</c:v>
                </c:pt>
                <c:pt idx="2">
                  <c:v>Amerique latine</c:v>
                </c:pt>
                <c:pt idx="3">
                  <c:v>Asie</c:v>
                </c:pt>
                <c:pt idx="4">
                  <c:v>Europe hors UE</c:v>
                </c:pt>
                <c:pt idx="5">
                  <c:v>Française</c:v>
                </c:pt>
                <c:pt idx="6">
                  <c:v>Maghreb</c:v>
                </c:pt>
                <c:pt idx="7">
                  <c:v>Moyen-Orient</c:v>
                </c:pt>
                <c:pt idx="8">
                  <c:v>Océanie</c:v>
                </c:pt>
                <c:pt idx="9">
                  <c:v>Union Européenne</c:v>
                </c:pt>
              </c:strCache>
            </c:strRef>
          </c:cat>
          <c:val>
            <c:numRef>
              <c:f>'Origine doct.'!$C$3:$C$12</c:f>
              <c:numCache>
                <c:formatCode>General</c:formatCode>
                <c:ptCount val="10"/>
                <c:pt idx="0">
                  <c:v>28.0</c:v>
                </c:pt>
                <c:pt idx="1">
                  <c:v>3.0</c:v>
                </c:pt>
                <c:pt idx="2">
                  <c:v>36.0</c:v>
                </c:pt>
                <c:pt idx="3">
                  <c:v>62.0</c:v>
                </c:pt>
                <c:pt idx="4">
                  <c:v>13.0</c:v>
                </c:pt>
                <c:pt idx="5">
                  <c:v>1048.0</c:v>
                </c:pt>
                <c:pt idx="6">
                  <c:v>78.0</c:v>
                </c:pt>
                <c:pt idx="7">
                  <c:v>19.0</c:v>
                </c:pt>
                <c:pt idx="8">
                  <c:v>0.0</c:v>
                </c:pt>
                <c:pt idx="9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9643911698538"/>
          <c:y val="0.215469903278665"/>
          <c:w val="0.29687552727784"/>
          <c:h val="0.679559171125709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/>
              <a:t>Thématiques</a:t>
            </a:r>
            <a:r>
              <a:rPr lang="fr-FR" sz="1400" b="1" baseline="0"/>
              <a:t> de recherche Cifre-Défense 2009 - 2014</a:t>
            </a:r>
            <a:endParaRPr lang="fr-FR" sz="1400" b="1"/>
          </a:p>
        </c:rich>
      </c:tx>
      <c:layout>
        <c:manualLayout>
          <c:xMode val="edge"/>
          <c:yMode val="edge"/>
          <c:x val="0.0272777777777778"/>
          <c:y val="0.032407407407407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Feuil1!$F$2:$F$8</c:f>
              <c:strCache>
                <c:ptCount val="7"/>
                <c:pt idx="0">
                  <c:v>Ondes &amp; rayonnement</c:v>
                </c:pt>
                <c:pt idx="1">
                  <c:v>Matériaux</c:v>
                </c:pt>
                <c:pt idx="2">
                  <c:v>Fluides</c:v>
                </c:pt>
                <c:pt idx="3">
                  <c:v>Nanotechnologies</c:v>
                </c:pt>
                <c:pt idx="4">
                  <c:v>Biologie et biotechnogies</c:v>
                </c:pt>
                <c:pt idx="5">
                  <c:v>Ingénierie de l'information et robotique</c:v>
                </c:pt>
                <c:pt idx="6">
                  <c:v>Hommes et systèmes</c:v>
                </c:pt>
              </c:strCache>
            </c:strRef>
          </c:cat>
          <c:val>
            <c:numRef>
              <c:f>Feuil1!$G$2:$G$8</c:f>
              <c:numCache>
                <c:formatCode>General</c:formatCode>
                <c:ptCount val="7"/>
                <c:pt idx="0">
                  <c:v>36.0</c:v>
                </c:pt>
                <c:pt idx="1">
                  <c:v>26.0</c:v>
                </c:pt>
                <c:pt idx="2">
                  <c:v>16.0</c:v>
                </c:pt>
                <c:pt idx="3">
                  <c:v>11.0</c:v>
                </c:pt>
                <c:pt idx="4">
                  <c:v>4.0</c:v>
                </c:pt>
                <c:pt idx="5">
                  <c:v>17.0</c:v>
                </c:pt>
                <c:pt idx="6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938538932633"/>
          <c:y val="0.174973388743074"/>
          <c:w val="0.3413947944007"/>
          <c:h val="0.770839895013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Taux de </a:t>
            </a:r>
            <a:r>
              <a:rPr lang="fr-FR" sz="1600" dirty="0" smtClean="0"/>
              <a:t>soutenance selon</a:t>
            </a:r>
            <a:r>
              <a:rPr lang="fr-FR" sz="1600" baseline="0" dirty="0" smtClean="0"/>
              <a:t> </a:t>
            </a:r>
            <a:r>
              <a:rPr lang="fr-FR" sz="1600" baseline="0" dirty="0"/>
              <a:t>la DS</a:t>
            </a:r>
            <a:endParaRPr lang="fr-FR" sz="16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'DS to'!$G$41</c:f>
              <c:strCache>
                <c:ptCount val="1"/>
                <c:pt idx="0">
                  <c:v>2011 en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'DS to'!$F$42:$F$51</c:f>
              <c:strCache>
                <c:ptCount val="10"/>
                <c:pt idx="0">
                  <c:v>Mathématiques</c:v>
                </c:pt>
                <c:pt idx="1">
                  <c:v>Physique</c:v>
                </c:pt>
                <c:pt idx="2">
                  <c:v>Sciences de la terre et de l’univers</c:v>
                </c:pt>
                <c:pt idx="3">
                  <c:v>Chimie et sciences des matériaux</c:v>
                </c:pt>
                <c:pt idx="4">
                  <c:v>Biologie, médecine, santé</c:v>
                </c:pt>
                <c:pt idx="5">
                  <c:v>Sciences humaines et humanités</c:v>
                </c:pt>
                <c:pt idx="6">
                  <c:v>Sciences de la société</c:v>
                </c:pt>
                <c:pt idx="7">
                  <c:v>Sciences pour l’ingénieur</c:v>
                </c:pt>
                <c:pt idx="8">
                  <c:v>Sciences et technologies de l’information </c:v>
                </c:pt>
                <c:pt idx="9">
                  <c:v>Agronomie &amp; agroalimentaire</c:v>
                </c:pt>
              </c:strCache>
            </c:strRef>
          </c:cat>
          <c:val>
            <c:numRef>
              <c:f>'DS to'!$G$42:$G$51</c:f>
              <c:numCache>
                <c:formatCode>0%</c:formatCode>
                <c:ptCount val="10"/>
                <c:pt idx="0">
                  <c:v>0.947368421052631</c:v>
                </c:pt>
                <c:pt idx="1">
                  <c:v>1.0</c:v>
                </c:pt>
                <c:pt idx="2">
                  <c:v>1.0</c:v>
                </c:pt>
                <c:pt idx="3">
                  <c:v>0.952380952380952</c:v>
                </c:pt>
                <c:pt idx="4">
                  <c:v>0.976744186046512</c:v>
                </c:pt>
                <c:pt idx="5">
                  <c:v>0.5625</c:v>
                </c:pt>
                <c:pt idx="6">
                  <c:v>0.68421052631579</c:v>
                </c:pt>
                <c:pt idx="7">
                  <c:v>0.893805309734513</c:v>
                </c:pt>
                <c:pt idx="8">
                  <c:v>0.883333333333333</c:v>
                </c:pt>
                <c:pt idx="9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'DS to'!$H$41</c:f>
              <c:strCache>
                <c:ptCount val="1"/>
                <c:pt idx="0">
                  <c:v>2008 en 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'DS to'!$F$42:$F$51</c:f>
              <c:strCache>
                <c:ptCount val="10"/>
                <c:pt idx="0">
                  <c:v>Mathématiques</c:v>
                </c:pt>
                <c:pt idx="1">
                  <c:v>Physique</c:v>
                </c:pt>
                <c:pt idx="2">
                  <c:v>Sciences de la terre et de l’univers</c:v>
                </c:pt>
                <c:pt idx="3">
                  <c:v>Chimie et sciences des matériaux</c:v>
                </c:pt>
                <c:pt idx="4">
                  <c:v>Biologie, médecine, santé</c:v>
                </c:pt>
                <c:pt idx="5">
                  <c:v>Sciences humaines et humanités</c:v>
                </c:pt>
                <c:pt idx="6">
                  <c:v>Sciences de la société</c:v>
                </c:pt>
                <c:pt idx="7">
                  <c:v>Sciences pour l’ingénieur</c:v>
                </c:pt>
                <c:pt idx="8">
                  <c:v>Sciences et technologies de l’information </c:v>
                </c:pt>
                <c:pt idx="9">
                  <c:v>Agronomie &amp; agroalimentaire</c:v>
                </c:pt>
              </c:strCache>
            </c:strRef>
          </c:cat>
          <c:val>
            <c:numRef>
              <c:f>'DS to'!$H$42:$H$51</c:f>
              <c:numCache>
                <c:formatCode>0%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0.97</c:v>
                </c:pt>
                <c:pt idx="4">
                  <c:v>1.0</c:v>
                </c:pt>
                <c:pt idx="5">
                  <c:v>0.86</c:v>
                </c:pt>
                <c:pt idx="6">
                  <c:v>0.86</c:v>
                </c:pt>
                <c:pt idx="7">
                  <c:v>0.98</c:v>
                </c:pt>
                <c:pt idx="8">
                  <c:v>0.97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152744"/>
        <c:axId val="2059645256"/>
      </c:barChart>
      <c:catAx>
        <c:axId val="206115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59645256"/>
        <c:crossesAt val="0.0"/>
        <c:auto val="1"/>
        <c:lblAlgn val="ctr"/>
        <c:lblOffset val="100"/>
        <c:noMultiLvlLbl val="0"/>
      </c:catAx>
      <c:valAx>
        <c:axId val="205964525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115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0.72573</cdr:x>
      <cdr:y>0.12727</cdr:y>
    </cdr:from>
    <cdr:to>
      <cdr:x>0.91445</cdr:x>
      <cdr:y>0.42619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92488" y="504056"/>
          <a:ext cx="1142231" cy="1183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 i="1" dirty="0"/>
            <a:t>Moyenne : 28 473 €</a:t>
          </a:r>
        </a:p>
        <a:p xmlns:a="http://schemas.openxmlformats.org/drawingml/2006/main">
          <a:r>
            <a:rPr lang="fr-FR" sz="1400" i="1" dirty="0"/>
            <a:t>Max : 45 000 €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0.00768</cdr:x>
      <cdr:y>0.93301</cdr:y>
    </cdr:from>
    <cdr:to>
      <cdr:x>0.34443</cdr:x>
      <cdr:y>0.98845</cdr:y>
    </cdr:to>
    <cdr:sp macro="" textlink="">
      <cdr:nvSpPr>
        <cdr:cNvPr id="132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3851225"/>
          <a:ext cx="2095721" cy="22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1" u="none" strike="noStrike" baseline="0">
              <a:solidFill>
                <a:srgbClr val="000000"/>
              </a:solidFill>
              <a:latin typeface="Arial"/>
              <a:cs typeface="Arial"/>
            </a:rPr>
            <a:t>Source : ANRT et MESR-DGRI C2.</a:t>
          </a:r>
        </a:p>
      </cdr:txBody>
    </cdr:sp>
  </cdr:relSizeAnchor>
  <cdr:relSizeAnchor xmlns:cdr="http://schemas.openxmlformats.org/drawingml/2006/chartDrawing">
    <cdr:from>
      <cdr:x>0.00768</cdr:x>
      <cdr:y>0.01155</cdr:y>
    </cdr:from>
    <cdr:to>
      <cdr:x>0.97755</cdr:x>
      <cdr:y>0.09947</cdr:y>
    </cdr:to>
    <cdr:sp macro="" textlink="">
      <cdr:nvSpPr>
        <cdr:cNvPr id="132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6013942" cy="362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1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Grands secteurs d’activité des entreprises bénéficiaires  de CIFRE en </a:t>
          </a:r>
          <a:r>
            <a:rPr lang="fr-FR" sz="11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2013 </a:t>
          </a:r>
          <a:endParaRPr lang="fr-FR" sz="11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63F4832-E88E-42F2-8DFA-5082F25FD9B4}" type="datetimeFigureOut">
              <a:rPr lang="fr-FR"/>
              <a:pPr>
                <a:defRPr/>
              </a:pPr>
              <a:t>28/03/17</a:t>
            </a:fld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6096965-A560-4423-B3F2-C633B56922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26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04FD5F-0E0B-4646-9AEF-1046AFAF3801}" type="slidenum">
              <a:rPr lang="fr-FR"/>
              <a:pPr/>
              <a:t>13</a:t>
            </a:fld>
            <a:endParaRPr lang="fr-FR"/>
          </a:p>
        </p:txBody>
      </p:sp>
      <p:sp>
        <p:nvSpPr>
          <p:cNvPr id="88068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804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04FD5F-0E0B-4646-9AEF-1046AFAF3801}" type="slidenum">
              <a:rPr lang="fr-FR"/>
              <a:pPr/>
              <a:t>14</a:t>
            </a:fld>
            <a:endParaRPr lang="fr-FR"/>
          </a:p>
        </p:txBody>
      </p:sp>
      <p:sp>
        <p:nvSpPr>
          <p:cNvPr id="88068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1423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53360EDC-0306-462A-9BC6-5B3B3E6EF630}" type="slidenum">
              <a:rPr lang="fr-FR"/>
              <a:pPr/>
              <a:t>16</a:t>
            </a:fld>
            <a:endParaRPr lang="fr-FR"/>
          </a:p>
        </p:txBody>
      </p:sp>
      <p:sp>
        <p:nvSpPr>
          <p:cNvPr id="95236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3705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6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23B06-4BD7-4CFB-956A-252F5130161E}" type="slidenum">
              <a:rPr lang="fr-FR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72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23B06-4BD7-4CFB-956A-252F5130161E}" type="slidenum">
              <a:rPr lang="fr-FR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0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31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34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84B35-A49A-4E8A-9384-2FA3A60AD131}" type="slidenum">
              <a:rPr lang="fr-FR" smtClean="0"/>
              <a:pPr/>
              <a:t>31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0393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84B35-A49A-4E8A-9384-2FA3A60AD131}" type="slidenum">
              <a:rPr lang="fr-FR" smtClean="0"/>
              <a:pPr/>
              <a:t>32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6648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52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9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1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58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9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E9C46CB9-DFC0-49D4-806F-262E9DE19C01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0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4113" cy="3724275"/>
          </a:xfrm>
          <a:ln/>
        </p:spPr>
      </p:sp>
      <p:sp>
        <p:nvSpPr>
          <p:cNvPr id="92163" name="Espace réservé du numéro de diapositive 3"/>
          <p:cNvSpPr txBox="1">
            <a:spLocks noGrp="1"/>
          </p:cNvSpPr>
          <p:nvPr/>
        </p:nvSpPr>
        <p:spPr bwMode="auto">
          <a:xfrm>
            <a:off x="3778424" y="9428630"/>
            <a:ext cx="288910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 anchor="b"/>
          <a:lstStyle/>
          <a:p>
            <a:pPr algn="r" eaLnBrk="0" hangingPunct="0"/>
            <a:fld id="{049409A3-EC42-4A64-AC64-693D8CC3F751}" type="slidenum">
              <a:rPr lang="fr-FR" altLang="fr-FR" sz="1100"/>
              <a:pPr algn="r" eaLnBrk="0" hangingPunct="0"/>
              <a:t>11</a:t>
            </a:fld>
            <a:endParaRPr lang="fr-FR" altLang="fr-FR" sz="1100"/>
          </a:p>
        </p:txBody>
      </p:sp>
      <p:sp>
        <p:nvSpPr>
          <p:cNvPr id="92164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3619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/>
          <a:p>
            <a:fld id="{53360EDC-0306-462A-9BC6-5B3B3E6EF630}" type="slidenum">
              <a:rPr lang="fr-FR"/>
              <a:pPr/>
              <a:t>12</a:t>
            </a:fld>
            <a:endParaRPr lang="fr-FR"/>
          </a:p>
        </p:txBody>
      </p:sp>
      <p:sp>
        <p:nvSpPr>
          <p:cNvPr id="95236" name="Espace réservé des commentaires 1"/>
          <p:cNvSpPr>
            <a:spLocks noGrp="1"/>
          </p:cNvSpPr>
          <p:nvPr>
            <p:ph type="body" sz="quarter" idx="10"/>
          </p:nvPr>
        </p:nvSpPr>
        <p:spPr>
          <a:noFill/>
          <a:ln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1259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45A0-C2F2-4A7F-B505-80BF9A4427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3AE1-0250-4E2E-AA3D-796B212C02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5ED8-3D45-4677-917D-E7CD650EF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E6AE-DEC1-444E-A6E6-13774615E7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2894-1076-43F9-A2C2-01F68AFEBA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3CCB-5EAC-45FB-9642-D27E0DE12D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CF86-7DB4-421E-988A-23AFAC5F24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3CB6-3C56-428D-A48C-5F1BF7F94A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4F53-61FD-4CE7-B293-4B534FE710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5326-A46C-4FAE-BE31-58503FE761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0719-59D4-49FD-B0A1-0FC1D2137F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7F3FCE-6C29-43E9-B1B3-ABDCD80D90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8" descr="masque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rt.asso.fr/" TargetMode="External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nrt.asso.fr/" TargetMode="External"/><Relationship Id="rId3" Type="http://schemas.openxmlformats.org/officeDocument/2006/relationships/hyperlink" Target="mailto:cifre@anrt.asso.fr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5.png"/><Relationship Id="rId7" Type="http://schemas.openxmlformats.org/officeDocument/2006/relationships/image" Target="../media/image4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07503" y="3284984"/>
            <a:ext cx="76473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Dispositif CIFRE</a:t>
            </a: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Institut français de géopolitique - Paris 8</a:t>
            </a:r>
          </a:p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10 février 2015</a:t>
            </a:r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716" y="5156770"/>
            <a:ext cx="135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7504" y="1588730"/>
            <a:ext cx="5255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</a:rPr>
              <a:t>Esprit scientifique, Esprit d’entreprise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000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4" descr="Sans-titre---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2925" y="111632"/>
            <a:ext cx="1780900" cy="243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anrt.asso.fr/fr/espace_cifre_internationale/img/cifre-bres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9620" y="94519"/>
            <a:ext cx="1312428" cy="1839467"/>
          </a:xfrm>
          <a:prstGeom prst="rect">
            <a:avLst/>
          </a:prstGeom>
          <a:noFill/>
        </p:spPr>
      </p:pic>
      <p:pic>
        <p:nvPicPr>
          <p:cNvPr id="11" name="Image 9" descr="logo DG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7946" y="5667796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7" descr="untitled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2569" y="5156770"/>
            <a:ext cx="132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1119" y="5730353"/>
            <a:ext cx="1737345" cy="10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 descr="http://www.anrt.asso.fr/fr/espace_cifre/images/logo2007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014253"/>
            <a:ext cx="1440160" cy="2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44685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6035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Des CIFRE dans toutes les disciplines scientifiques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23304"/>
              </p:ext>
            </p:extLst>
          </p:nvPr>
        </p:nvGraphicFramePr>
        <p:xfrm>
          <a:off x="1187624" y="1052736"/>
          <a:ext cx="73448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476250"/>
            <a:ext cx="871537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Quelques exemples de sujets</a:t>
            </a:r>
            <a:endParaRPr lang="fr-FR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484784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fr-FR" dirty="0"/>
              <a:t>Politique, pouvoir</a:t>
            </a:r>
            <a:r>
              <a:rPr lang="fr-FR" dirty="0" smtClean="0"/>
              <a:t>, société, territoire : </a:t>
            </a:r>
            <a:r>
              <a:rPr lang="fr-FR" dirty="0"/>
              <a:t>les enjeux géopolitiques de la santé dans les pays du </a:t>
            </a:r>
            <a:r>
              <a:rPr lang="fr-FR" dirty="0" err="1"/>
              <a:t>moyent</a:t>
            </a:r>
            <a:r>
              <a:rPr lang="fr-FR" dirty="0"/>
              <a:t> Orient, Afrique du Nord (MOAN) et du Golfe Persique.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2852936"/>
            <a:ext cx="4572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fr-FR" dirty="0"/>
              <a:t>Les projets d'interconnexions électriques entre l'Europe et l'espace </a:t>
            </a:r>
            <a:r>
              <a:rPr lang="fr-FR" dirty="0" smtClean="0"/>
              <a:t>post-soviétique : </a:t>
            </a:r>
            <a:r>
              <a:rPr lang="fr-FR" dirty="0"/>
              <a:t>implications géopolitiques et économiques à l'horizon 2030.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149080"/>
            <a:ext cx="35283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La sécurisation de l'Espace en Europe. Approche géopolitique des enjeux </a:t>
            </a:r>
            <a:r>
              <a:rPr lang="fr-FR" dirty="0" smtClean="0"/>
              <a:t>[…] pour </a:t>
            </a:r>
            <a:r>
              <a:rPr lang="fr-FR" dirty="0"/>
              <a:t>la France.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3173" y="5279664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fr-FR"/>
              <a:t>La géopolitique alpine de la mobilité ferroviaire des marchandises Sud-Européennes.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00606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496" y="44624"/>
            <a:ext cx="900112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Quels types d’entreprises utilisent les CIFRE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88383"/>
              </p:ext>
            </p:extLst>
          </p:nvPr>
        </p:nvGraphicFramePr>
        <p:xfrm>
          <a:off x="971600" y="1340768"/>
          <a:ext cx="7272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36512" y="53752"/>
            <a:ext cx="900112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Quels types d’entreprises utilisent les CIFRE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892030"/>
              </p:ext>
            </p:extLst>
          </p:nvPr>
        </p:nvGraphicFramePr>
        <p:xfrm>
          <a:off x="755576" y="1268760"/>
          <a:ext cx="74888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60350"/>
            <a:ext cx="9144000" cy="8651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sz="2900" b="1" i="1">
                <a:solidFill>
                  <a:srgbClr val="595959"/>
                </a:solidFill>
                <a:latin typeface="Calibri" pitchFamily="34" charset="0"/>
              </a:rPr>
              <a:t>Des CIFRE dans tous les secteurs d’activité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431108"/>
              </p:ext>
            </p:extLst>
          </p:nvPr>
        </p:nvGraphicFramePr>
        <p:xfrm>
          <a:off x="1386840" y="1299210"/>
          <a:ext cx="6370320" cy="42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476250"/>
            <a:ext cx="8715375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Un vivier international de doctorants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150100"/>
              </p:ext>
            </p:extLst>
          </p:nvPr>
        </p:nvGraphicFramePr>
        <p:xfrm>
          <a:off x="683568" y="1412776"/>
          <a:ext cx="6949256" cy="45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Cotutelle avec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un laboratoire étranger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25" name="Triangle isocèle 24"/>
          <p:cNvSpPr/>
          <p:nvPr/>
        </p:nvSpPr>
        <p:spPr>
          <a:xfrm>
            <a:off x="2123728" y="2276872"/>
            <a:ext cx="2592288" cy="2232248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2987824" y="155679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Doctorant</a:t>
            </a:r>
            <a:endParaRPr lang="en-GB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11560" y="442782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Entreprise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française</a:t>
            </a:r>
            <a:r>
              <a:rPr lang="en-GB" sz="1600" b="1" dirty="0" smtClean="0"/>
              <a:t> en France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779912" y="4941168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Laboratoire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académique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français</a:t>
            </a:r>
            <a:endParaRPr lang="en-GB" sz="1600" b="1" dirty="0" smtClean="0"/>
          </a:p>
        </p:txBody>
      </p:sp>
      <p:pic>
        <p:nvPicPr>
          <p:cNvPr id="29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61048"/>
            <a:ext cx="875832" cy="1080120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2987824" y="33569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CIFRE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Triangle isocèle 30"/>
          <p:cNvSpPr/>
          <p:nvPr/>
        </p:nvSpPr>
        <p:spPr>
          <a:xfrm rot="17977113">
            <a:off x="4663602" y="994518"/>
            <a:ext cx="2592288" cy="223224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813225" cy="836712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7956376" y="620688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Laboratoire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académique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étranger</a:t>
            </a:r>
            <a:endParaRPr lang="en-GB" sz="1600" b="1" dirty="0" smtClean="0"/>
          </a:p>
        </p:txBody>
      </p:sp>
      <p:grpSp>
        <p:nvGrpSpPr>
          <p:cNvPr id="2" name="Groupe 33"/>
          <p:cNvGrpSpPr/>
          <p:nvPr/>
        </p:nvGrpSpPr>
        <p:grpSpPr>
          <a:xfrm>
            <a:off x="4067944" y="5805264"/>
            <a:ext cx="936104" cy="648072"/>
            <a:chOff x="1835696" y="5013176"/>
            <a:chExt cx="1080120" cy="792088"/>
          </a:xfrm>
        </p:grpSpPr>
        <p:sp>
          <p:nvSpPr>
            <p:cNvPr id="35" name="Rectangle 34"/>
            <p:cNvSpPr/>
            <p:nvPr/>
          </p:nvSpPr>
          <p:spPr>
            <a:xfrm>
              <a:off x="1835696" y="5013176"/>
              <a:ext cx="360040" cy="7920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95736" y="5013176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55776" y="5013176"/>
              <a:ext cx="360040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6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288" y="1052736"/>
            <a:ext cx="84658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21088"/>
            <a:ext cx="776040" cy="792088"/>
          </a:xfrm>
          <a:prstGeom prst="rect">
            <a:avLst/>
          </a:prstGeom>
          <a:noFill/>
        </p:spPr>
      </p:pic>
      <p:grpSp>
        <p:nvGrpSpPr>
          <p:cNvPr id="3" name="Groupe 40"/>
          <p:cNvGrpSpPr/>
          <p:nvPr/>
        </p:nvGrpSpPr>
        <p:grpSpPr>
          <a:xfrm>
            <a:off x="683568" y="5229200"/>
            <a:ext cx="936104" cy="648072"/>
            <a:chOff x="1835696" y="5013176"/>
            <a:chExt cx="1080120" cy="792088"/>
          </a:xfrm>
        </p:grpSpPr>
        <p:sp>
          <p:nvSpPr>
            <p:cNvPr id="42" name="Rectangle 41"/>
            <p:cNvSpPr/>
            <p:nvPr/>
          </p:nvSpPr>
          <p:spPr>
            <a:xfrm>
              <a:off x="1835696" y="5013176"/>
              <a:ext cx="360040" cy="7920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95736" y="5013176"/>
              <a:ext cx="36004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55776" y="5013176"/>
              <a:ext cx="360040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5508104" y="19795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COTUTELLE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1298" y="1556792"/>
            <a:ext cx="895198" cy="895198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6 0.10476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7902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71438" y="1412776"/>
            <a:ext cx="9072562" cy="47863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Sans condition de nationalité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Toutes disciplines scientifiques pour le sujet &amp; laboratoire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Tous secteurs d’activité pour l’entreprise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Dépôt du dossier toute l’année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4 000 en cours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1371 nouvelles allouées en 2014 </a:t>
            </a:r>
            <a:endParaRPr lang="fr-FR" sz="12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1450 ouvertes en 2015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Financée par le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828725" y="125760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des  </a:t>
            </a:r>
          </a:p>
        </p:txBody>
      </p:sp>
      <p:pic>
        <p:nvPicPr>
          <p:cNvPr id="4" name="Image 1" descr="http://www.anrt.asso.fr/fr/espace_cifre/images/logo2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971" y="-17097"/>
            <a:ext cx="1440160" cy="2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6770"/>
            <a:ext cx="135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mtClean="0"/>
          </a:p>
        </p:txBody>
      </p:sp>
      <p:pic>
        <p:nvPicPr>
          <p:cNvPr id="4100" name="Image 7" descr="Diapo-Cifre-Défense-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438" y="1785938"/>
            <a:ext cx="9072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Réservé aux européens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Secteurs d’activité d’intérêt défense pour l’entreprise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Dépôt du dossier entre mars et septembre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  <a:latin typeface="+mn-lt"/>
              </a:rPr>
              <a:t>Démarrage en octobre/novembre</a:t>
            </a: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15/20</a:t>
            </a: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an</a:t>
            </a: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Financée par le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900608" y="557808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des  </a:t>
            </a:r>
          </a:p>
        </p:txBody>
      </p:sp>
      <p:pic>
        <p:nvPicPr>
          <p:cNvPr id="10" name="Image 9" descr="logo D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336" y="5667796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7" descr="untitled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166" y="5085184"/>
            <a:ext cx="132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4" descr="Sans-titre---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9869"/>
            <a:ext cx="1728192" cy="23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mtClean="0"/>
          </a:p>
        </p:txBody>
      </p:sp>
      <p:pic>
        <p:nvPicPr>
          <p:cNvPr id="4100" name="Image 7" descr="Diapo-Cifre-Défense-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67053" y="260648"/>
            <a:ext cx="5124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latin typeface="Franklin Gothic Book" pitchFamily="34" charset="0"/>
              </a:rPr>
              <a:t>Les thématiques privilégiées</a:t>
            </a:r>
            <a:endParaRPr lang="fr-FR" sz="3200" b="1" dirty="0">
              <a:solidFill>
                <a:schemeClr val="bg2">
                  <a:lumMod val="2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555361"/>
              </p:ext>
            </p:extLst>
          </p:nvPr>
        </p:nvGraphicFramePr>
        <p:xfrm>
          <a:off x="827584" y="908720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71438" y="1785938"/>
            <a:ext cx="9072562" cy="47863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Réservé aux brésiliens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Disciplines des sciences et techniques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Tous secteurs d’activité pour l’entreprise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Dépôt du dossier toute l’année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7 en 2014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30 ouvertes en 2015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fr-FR" sz="2400" i="1" dirty="0" smtClean="0">
                <a:solidFill>
                  <a:schemeClr val="accent1">
                    <a:lumMod val="10000"/>
                  </a:schemeClr>
                </a:solidFill>
              </a:rPr>
              <a:t>Financée par le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fr-FR" sz="2400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00608" y="341784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Organisation des  </a:t>
            </a:r>
          </a:p>
        </p:txBody>
      </p:sp>
      <p:pic>
        <p:nvPicPr>
          <p:cNvPr id="10" name="Picture 2" descr="http://www.anrt.asso.fr/fr/espace_cifre_internationale/img/cifre-bres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549" y="260648"/>
            <a:ext cx="1209675" cy="1695451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623" y="5445224"/>
            <a:ext cx="1737345" cy="10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4082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332656"/>
            <a:ext cx="645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Devenir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4268344341"/>
              </p:ext>
            </p:extLst>
          </p:nvPr>
        </p:nvGraphicFramePr>
        <p:xfrm>
          <a:off x="323528" y="1124744"/>
          <a:ext cx="717729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516216" y="537321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Cifre terminées en 2012 (1023 cas)</a:t>
            </a:r>
          </a:p>
          <a:p>
            <a:pPr>
              <a:spcAft>
                <a:spcPts val="0"/>
              </a:spcAft>
            </a:pPr>
            <a:r>
              <a:rPr lang="fr-FR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</a:t>
            </a:r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soutenues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6.4% à soutenir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4.6% pas de thèse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74217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177195463"/>
              </p:ext>
            </p:extLst>
          </p:nvPr>
        </p:nvGraphicFramePr>
        <p:xfrm>
          <a:off x="755576" y="908720"/>
          <a:ext cx="7920880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3966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700808"/>
            <a:ext cx="88857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Constats stables au fil des enquêtes :</a:t>
            </a:r>
          </a:p>
          <a:p>
            <a:endParaRPr lang="fr-FR" dirty="0" smtClean="0"/>
          </a:p>
          <a:p>
            <a:r>
              <a:rPr lang="fr-FR" b="1" i="1" dirty="0" smtClean="0"/>
              <a:t>A la fin de la Cifre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1/3 restent dans l’entreprise partenaire de la Cifre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70% sont en emploi dans les 3 mois qui suivent la fin de Cifre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70%  des « en emploi » ont anticipé leur recherche d’emploi avant la fin de la Cifre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700808"/>
            <a:ext cx="570540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Constats stables au fil des enquêtes :</a:t>
            </a:r>
          </a:p>
          <a:p>
            <a:endParaRPr lang="fr-FR" dirty="0" smtClean="0"/>
          </a:p>
          <a:p>
            <a:r>
              <a:rPr lang="fr-FR" b="1" i="1" dirty="0" smtClean="0"/>
              <a:t>De 1 à 5 ans après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2/3 dans le secteur privé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1/3 dans l’Enseignement supérieur et la Recherche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3275856" y="2564904"/>
          <a:ext cx="4464498" cy="2131304"/>
        </p:xfrm>
        <a:graphic>
          <a:graphicData uri="http://schemas.openxmlformats.org/drawingml/2006/table">
            <a:tbl>
              <a:tblPr firstRow="1" firstCol="1" bandRow="1"/>
              <a:tblGrid>
                <a:gridCol w="1653384"/>
                <a:gridCol w="937038"/>
                <a:gridCol w="937038"/>
                <a:gridCol w="937038"/>
              </a:tblGrid>
              <a:tr h="697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 d’observation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2008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2011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 2013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2014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250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250/5000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5000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sp>
        <p:nvSpPr>
          <p:cNvPr id="7" name="ZoneTexte 6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115616" y="2996952"/>
          <a:ext cx="6696743" cy="2890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935"/>
                <a:gridCol w="456996"/>
                <a:gridCol w="2482765"/>
                <a:gridCol w="432047"/>
              </a:tblGrid>
              <a:tr h="57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effectLst/>
                        </a:rPr>
                        <a:t>La fonction déclarée renvoie explicitement à une mission de recherche</a:t>
                      </a:r>
                      <a:endParaRPr lang="fr-FR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337</a:t>
                      </a:r>
                      <a:endParaRPr lang="fr-FR" sz="1400" b="0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Mots clefs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Recherche, R&amp;D, R&amp;T, chercheur …</a:t>
                      </a:r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0" baseline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fr-FR" sz="1400" b="1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6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effectLst/>
                        </a:rPr>
                        <a:t>La fonction déclarée comporte les termes : ingénieur, chargé de mission, responsable, … sans mention de recherche</a:t>
                      </a:r>
                      <a:endParaRPr lang="fr-FR" sz="14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solidFill>
                            <a:schemeClr val="tx1"/>
                          </a:solidFill>
                          <a:effectLst/>
                        </a:rPr>
                        <a:t>445</a:t>
                      </a:r>
                      <a:endParaRPr lang="fr-FR" sz="1400" b="0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Mots clefs : </a:t>
                      </a:r>
                      <a:endParaRPr lang="fr-FR" sz="1400" b="0" i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expert</a:t>
                      </a: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, étude, consultant, développement, système, méthodes, programme, </a:t>
                      </a:r>
                      <a:r>
                        <a:rPr lang="fr-FR" sz="1400" b="0" i="0" baseline="0" dirty="0" err="1">
                          <a:solidFill>
                            <a:schemeClr val="bg1"/>
                          </a:solidFill>
                          <a:effectLst/>
                        </a:rPr>
                        <a:t>process</a:t>
                      </a:r>
                      <a:r>
                        <a:rPr lang="fr-FR" sz="1400" b="0" i="0" baseline="0" dirty="0">
                          <a:solidFill>
                            <a:schemeClr val="bg1"/>
                          </a:solidFill>
                          <a:effectLst/>
                        </a:rPr>
                        <a:t>, produit, analyse dont financière</a:t>
                      </a:r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0" baseline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fr-FR" sz="1400" b="1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effectLst/>
                        </a:rPr>
                        <a:t>La fonction déclarée comporte les termes : juriste, avocat, droit, économie, architecte, psychologue, archéologue, sans mention de recherche</a:t>
                      </a:r>
                      <a:endParaRPr lang="fr-FR" sz="14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fr-FR" sz="1400" b="0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i="0" baseline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fr-FR" sz="1400" b="1" i="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effectLst/>
                        </a:rPr>
                        <a:t>total</a:t>
                      </a:r>
                      <a:endParaRPr lang="fr-FR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effectLst/>
                        </a:rPr>
                        <a:t>834</a:t>
                      </a:r>
                      <a:endParaRPr lang="fr-FR" sz="1400" b="0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0" i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i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1567245"/>
            <a:ext cx="8654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le panel des </a:t>
            </a: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834 cas de « maintien dans l’entreprise » ou de « départ vers une autre entreprise »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fr-FR" altLang="fr-FR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 à la fin des Cifre</a:t>
            </a:r>
            <a:r>
              <a:rPr kumimoji="0" lang="fr-FR" alt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terminées entre 2012 et 2014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(35% en 2012, 35% en 2013, 27% en 2014)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6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/>
          <p:cNvGraphicFramePr/>
          <p:nvPr>
            <p:extLst/>
          </p:nvPr>
        </p:nvGraphicFramePr>
        <p:xfrm>
          <a:off x="1475656" y="1700808"/>
          <a:ext cx="60486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6093296"/>
            <a:ext cx="4406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Salaire médian 2012  des ingénieurs de moins de 30 ans : 38 000 €</a:t>
            </a:r>
          </a:p>
          <a:p>
            <a:r>
              <a:rPr lang="fr-FR" sz="1100" i="1" dirty="0" smtClean="0"/>
              <a:t>Usine nouvelle  Hors série décembre 2014</a:t>
            </a:r>
            <a:endParaRPr lang="fr-FR" sz="11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336" y="116632"/>
            <a:ext cx="5194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Devenir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des anciens Cifre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8531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Objectifs et principe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Quelques chiffres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Cifre – Cifre-Défense – Cifre-Brésil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Devenir des anciens Cifre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b="1" dirty="0" smtClean="0">
                <a:solidFill>
                  <a:srgbClr val="0C1C1D"/>
                </a:solidFill>
              </a:rPr>
              <a:t>Conditions d’octroi</a:t>
            </a: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proposé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3648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Pour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être éligible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293123"/>
            <a:ext cx="871543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u="sng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A la date du dépôt de dossier de demande de CIFRE</a:t>
            </a: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 Avoir obtenu son grade master </a:t>
            </a:r>
            <a:r>
              <a:rPr lang="fr-FR" sz="2400" u="sng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depuis moins de 3 ans</a:t>
            </a: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fr-FR" sz="2400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Ne pas être inscrit en thèse depuis plus de 9 mois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2400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Ne pas être embauché par l’entreprise depuis plus de 9 mois</a:t>
            </a: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buFont typeface="Wingdings" pitchFamily="2" charset="2"/>
              <a:buChar char="ü"/>
              <a:defRPr/>
            </a:pPr>
            <a:endParaRPr lang="fr-FR" sz="2400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 algn="ctr">
              <a:defRPr/>
            </a:pPr>
            <a:endParaRPr lang="fr-FR" sz="32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4103" name="Picture 7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830629" cy="11494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-71438"/>
            <a:ext cx="91440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bg1"/>
                </a:solidFill>
              </a:rPr>
              <a:t>Inst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ruction des demandes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7157" y="1988840"/>
            <a:ext cx="8715436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i="1" kern="0" dirty="0">
                <a:solidFill>
                  <a:srgbClr val="BBE0E3">
                    <a:lumMod val="10000"/>
                  </a:srgbClr>
                </a:solidFill>
                <a:latin typeface="Arial"/>
              </a:rPr>
              <a:t>Inscription tout au long de </a:t>
            </a:r>
            <a:r>
              <a:rPr lang="fr-FR" sz="2400" b="1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l’année</a:t>
            </a:r>
            <a:endParaRPr lang="fr-FR" sz="2400" b="1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r>
              <a:rPr lang="fr-FR" sz="24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Délai </a:t>
            </a:r>
            <a:r>
              <a:rPr lang="fr-FR" sz="2400" i="1" kern="0" dirty="0">
                <a:solidFill>
                  <a:srgbClr val="BBE0E3">
                    <a:lumMod val="10000"/>
                  </a:srgbClr>
                </a:solidFill>
                <a:latin typeface="Arial"/>
              </a:rPr>
              <a:t>d’instruction : </a:t>
            </a:r>
            <a:r>
              <a:rPr lang="fr-FR" sz="24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3 </a:t>
            </a:r>
            <a:r>
              <a:rPr lang="fr-FR" sz="2400" i="1" kern="0" dirty="0">
                <a:solidFill>
                  <a:srgbClr val="BBE0E3">
                    <a:lumMod val="10000"/>
                  </a:srgbClr>
                </a:solidFill>
                <a:latin typeface="Arial"/>
              </a:rPr>
              <a:t>mois </a:t>
            </a:r>
            <a:r>
              <a:rPr lang="fr-FR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(</a:t>
            </a:r>
            <a:r>
              <a:rPr lang="fr-FR" i="1" kern="0" dirty="0" err="1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Moy</a:t>
            </a:r>
            <a:r>
              <a:rPr lang="fr-FR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=2,3 mois ; Med=2,1) </a:t>
            </a:r>
          </a:p>
          <a:p>
            <a:pPr>
              <a:defRPr/>
            </a:pPr>
            <a:r>
              <a:rPr lang="fr-FR" sz="24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Début de la CIFRE : 4 mois</a:t>
            </a:r>
            <a:endParaRPr lang="fr-FR" sz="24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 algn="ctr">
              <a:defRPr/>
            </a:pPr>
            <a:r>
              <a:rPr lang="fr-FR" sz="2400" b="1" i="1" kern="0" dirty="0" smtClean="0">
                <a:solidFill>
                  <a:srgbClr val="FF0000"/>
                </a:solidFill>
                <a:latin typeface="Arial"/>
              </a:rPr>
              <a:t>S’y prendre à l’AVANCE !!</a:t>
            </a: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r>
              <a:rPr lang="fr-FR" sz="3200" i="1" kern="0" dirty="0" smtClean="0">
                <a:latin typeface="Arial"/>
              </a:rPr>
              <a:t>Dépôt des demandes de CIFRE en ligne </a:t>
            </a:r>
          </a:p>
          <a:p>
            <a:pPr algn="ctr">
              <a:defRPr/>
            </a:pPr>
            <a:endParaRPr lang="fr-FR" sz="3200" i="1" kern="0" dirty="0" smtClean="0">
              <a:latin typeface="Arial"/>
            </a:endParaRPr>
          </a:p>
          <a:p>
            <a:pPr algn="ctr">
              <a:defRPr/>
            </a:pPr>
            <a:r>
              <a:rPr lang="fr-FR" sz="3200" i="1" kern="0" dirty="0" smtClean="0">
                <a:solidFill>
                  <a:srgbClr val="BBE0E3">
                    <a:lumMod val="10000"/>
                  </a:srgbClr>
                </a:solidFill>
                <a:latin typeface="Arial"/>
                <a:hlinkClick r:id="rId3"/>
              </a:rPr>
              <a:t>www.anrt.asso.fr</a:t>
            </a:r>
            <a:endParaRPr lang="fr-FR" sz="3200" i="1" kern="0" dirty="0" smtClean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2400" i="1" dirty="0">
              <a:solidFill>
                <a:schemeClr val="accent1">
                  <a:lumMod val="10000"/>
                </a:schemeClr>
              </a:solidFill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sz="3200" i="1" kern="0" dirty="0">
              <a:solidFill>
                <a:srgbClr val="BBE0E3">
                  <a:lumMod val="10000"/>
                </a:srgbClr>
              </a:solidFill>
              <a:latin typeface="Arial"/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1028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5933" y="764704"/>
            <a:ext cx="1952531" cy="207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248"/>
            <a:ext cx="846094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 rot="-1140000">
            <a:off x="185534" y="2298581"/>
            <a:ext cx="7272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outils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pour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trouver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le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candidat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doctorant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et le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laboratoire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partenaire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-35496" y="312760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Pour en savoir plus :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hlinkClick r:id="rId2"/>
              </a:rPr>
              <a:t>www.anrt.asso.fr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Poser ses questions à :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hlinkClick r:id="rId3"/>
              </a:rPr>
              <a:t>cifre@anrt.asso.fr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Des rendez-vous téléphoniques personnalisés le jeudi après-midi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Forum Cifre : 12 mars 2015</a:t>
            </a: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 </a:t>
            </a: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73" y="5209103"/>
            <a:ext cx="1357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7504" y="1588730"/>
            <a:ext cx="5255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</a:rPr>
              <a:t>Esprit scientifique, Esprit d’entreprise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2000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anrt.asso.fr/fr/espace_cifre_internationale/img/cifre-bres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821" y="130784"/>
            <a:ext cx="1209675" cy="1695451"/>
          </a:xfrm>
          <a:prstGeom prst="rect">
            <a:avLst/>
          </a:prstGeom>
          <a:noFill/>
        </p:spPr>
      </p:pic>
      <p:pic>
        <p:nvPicPr>
          <p:cNvPr id="10" name="Image 24" descr="Sans-titre---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8629" y="219407"/>
            <a:ext cx="1728192" cy="23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9" descr="logo DG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667796"/>
            <a:ext cx="1143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7" descr="untitled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5062" y="5137517"/>
            <a:ext cx="13223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1119" y="5730353"/>
            <a:ext cx="1737345" cy="101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 descr="http://www.anrt.asso.fr/fr/espace_cifre/images/logo2007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2485" y="978509"/>
            <a:ext cx="1440160" cy="20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179512" y="6009653"/>
            <a:ext cx="1865376" cy="718887"/>
            <a:chOff x="3904488" y="3749040"/>
            <a:chExt cx="1865376" cy="71888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3" y="3749040"/>
              <a:ext cx="844954" cy="51816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904488" y="3883152"/>
              <a:ext cx="1865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Freestyle Script" panose="030804020302050B0404" pitchFamily="66" charset="0"/>
                </a:rPr>
                <a:t>Charlie</a:t>
              </a:r>
              <a:endParaRPr lang="fr-FR" sz="3200" dirty="0">
                <a:latin typeface="Freestyle Script" panose="030804020302050B04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04664"/>
            <a:ext cx="2304256" cy="230425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1143000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chemeClr val="bg1"/>
                </a:solidFill>
              </a:rPr>
              <a:t>Un d</a:t>
            </a:r>
            <a:r>
              <a:rPr lang="fr-FR" sz="3600" b="1" dirty="0" smtClean="0">
                <a:solidFill>
                  <a:srgbClr val="4BAFB8"/>
                </a:solidFill>
              </a:rPr>
              <a:t>octorat, mais pour quoi ?</a:t>
            </a:r>
          </a:p>
        </p:txBody>
      </p:sp>
      <p:sp>
        <p:nvSpPr>
          <p:cNvPr id="3075" name="Text Box 9"/>
          <p:cNvSpPr>
            <a:spLocks noGrp="1" noChangeArrowheads="1"/>
          </p:cNvSpPr>
          <p:nvPr>
            <p:ph idx="1"/>
          </p:nvPr>
        </p:nvSpPr>
        <p:spPr>
          <a:xfrm>
            <a:off x="263017" y="3699346"/>
            <a:ext cx="8640191" cy="28439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sa </a:t>
            </a:r>
            <a:r>
              <a:rPr lang="fr-FR" sz="2400" b="1" dirty="0"/>
              <a:t>spécialisation scientifique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sa </a:t>
            </a:r>
            <a:r>
              <a:rPr lang="fr-FR" sz="2400" b="1" dirty="0"/>
              <a:t>capacité à formuler et à résoudre un problème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sa </a:t>
            </a:r>
            <a:r>
              <a:rPr lang="fr-FR" sz="2400" b="1" dirty="0"/>
              <a:t>rigueur d’observation, d’analyse et de synthèse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son </a:t>
            </a:r>
            <a:r>
              <a:rPr lang="fr-FR" sz="2400" b="1" dirty="0"/>
              <a:t>autonomie de travail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ses </a:t>
            </a:r>
            <a:r>
              <a:rPr lang="fr-FR" sz="2400" b="1" dirty="0"/>
              <a:t>qualités d’argumentation à l’écrit et à l’oral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dirty="0" smtClean="0"/>
              <a:t>	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" y="2720243"/>
            <a:ext cx="86979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 que les entreprises attendent des docteurs qu’elles recrutent :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63386160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00250"/>
            <a:ext cx="8750300" cy="33004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smtClean="0">
                <a:solidFill>
                  <a:srgbClr val="0C1C1D"/>
                </a:solidFill>
              </a:rPr>
              <a:t>Concourir au développement des collaborations de </a:t>
            </a:r>
            <a:r>
              <a:rPr lang="fr-FR" sz="2800" b="1" smtClean="0">
                <a:solidFill>
                  <a:srgbClr val="0C1C1D"/>
                </a:solidFill>
              </a:rPr>
              <a:t>recherche partenariale</a:t>
            </a:r>
            <a:r>
              <a:rPr lang="fr-FR" sz="2800" smtClean="0">
                <a:solidFill>
                  <a:srgbClr val="0C1C1D"/>
                </a:solidFill>
              </a:rPr>
              <a:t> entre les entreprises françaises et les laboratoires français et étrangers pour accroître leur compétitivité, créer de la valeur et de l’emploi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2800" smtClean="0">
                <a:solidFill>
                  <a:srgbClr val="0C1C1D"/>
                </a:solidFill>
              </a:rPr>
              <a:t>Placer les </a:t>
            </a:r>
            <a:r>
              <a:rPr lang="fr-FR" sz="2800" b="1" smtClean="0">
                <a:solidFill>
                  <a:srgbClr val="0C1C1D"/>
                </a:solidFill>
              </a:rPr>
              <a:t>doctorants</a:t>
            </a:r>
            <a:r>
              <a:rPr lang="fr-FR" sz="2800" smtClean="0">
                <a:solidFill>
                  <a:srgbClr val="0C1C1D"/>
                </a:solidFill>
              </a:rPr>
              <a:t> dans des conditions d’emploi scientifique multiculturelles pour en faire de hauts potentiels de stature internationale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fr-FR" sz="2800" b="1" smtClean="0">
              <a:solidFill>
                <a:srgbClr val="0C1C1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fr-FR" b="1" smtClean="0">
              <a:solidFill>
                <a:srgbClr val="0C1C1D"/>
              </a:solidFill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Dispositifs </a:t>
            </a:r>
            <a:r>
              <a:rPr lang="fr-FR" sz="4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CIFRE, objectifs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825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1236" y="2348880"/>
            <a:ext cx="1714500" cy="9286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561032" y="1556792"/>
            <a:ext cx="2286000" cy="7143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9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bg1"/>
                </a:solidFill>
              </a:rPr>
              <a:t>Principe des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</a:rPr>
              <a:t>dispositifs CIFRE</a:t>
            </a:r>
            <a:r>
              <a:rPr lang="fr-FR" sz="4000" b="1" dirty="0" smtClean="0">
                <a:solidFill>
                  <a:schemeClr val="bg1"/>
                </a:solidFill>
              </a:rPr>
              <a:t>E</a:t>
            </a:r>
            <a:endParaRPr lang="fr-FR" sz="4000" b="1" dirty="0" smtClean="0">
              <a:solidFill>
                <a:srgbClr val="4BAFB8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657350" y="2251075"/>
            <a:ext cx="7272338" cy="4464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449513" y="3403600"/>
            <a:ext cx="25209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665413" y="3619500"/>
            <a:ext cx="213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00FF"/>
                </a:solidFill>
              </a:rPr>
              <a:t>ENTREPRISE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5618163" y="3332163"/>
            <a:ext cx="25209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689600" y="3548063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C000"/>
                </a:solidFill>
              </a:rPr>
              <a:t>LABORATOIRE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889375" y="4987925"/>
            <a:ext cx="2520950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105275" y="5203825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B050"/>
                </a:solidFill>
              </a:rPr>
              <a:t>DOCTORANT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970463" y="38354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817938" y="4267200"/>
            <a:ext cx="64770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5940152" y="4149080"/>
            <a:ext cx="686073" cy="961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835696" y="4293096"/>
            <a:ext cx="22220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Confie une mission de </a:t>
            </a:r>
          </a:p>
          <a:p>
            <a:pPr algn="ctr"/>
            <a:r>
              <a:rPr lang="fr-FR" sz="1400" b="1" dirty="0"/>
              <a:t>recherche au </a:t>
            </a:r>
            <a:r>
              <a:rPr lang="fr-FR" sz="1400" b="1" dirty="0" smtClean="0"/>
              <a:t>doctorant/</a:t>
            </a:r>
          </a:p>
          <a:p>
            <a:pPr algn="ctr"/>
            <a:r>
              <a:rPr lang="fr-FR" sz="1400" b="1" dirty="0" smtClean="0"/>
              <a:t>Contrat de travail</a:t>
            </a:r>
          </a:p>
          <a:p>
            <a:pPr algn="ctr"/>
            <a:r>
              <a:rPr lang="fr-FR" sz="1400" b="1" dirty="0" smtClean="0"/>
              <a:t>23 484 € brut/an mini</a:t>
            </a:r>
          </a:p>
          <a:p>
            <a:pPr algn="ctr"/>
            <a:endParaRPr lang="fr-FR" sz="1400" b="1" dirty="0" smtClean="0"/>
          </a:p>
          <a:p>
            <a:pPr algn="ctr"/>
            <a:r>
              <a:rPr lang="fr-FR" sz="1400" b="1" dirty="0" err="1" smtClean="0"/>
              <a:t>Moy</a:t>
            </a:r>
            <a:r>
              <a:rPr lang="fr-FR" sz="1400" b="1" dirty="0" smtClean="0"/>
              <a:t>. 2014 : 28 473 €</a:t>
            </a:r>
            <a:endParaRPr lang="fr-FR" sz="1400" b="1" dirty="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440489" y="4365104"/>
            <a:ext cx="2379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/>
              <a:t>Encadre la thèse sur </a:t>
            </a:r>
          </a:p>
          <a:p>
            <a:r>
              <a:rPr lang="fr-FR" sz="1400" b="1" dirty="0"/>
              <a:t>le plan </a:t>
            </a:r>
            <a:r>
              <a:rPr lang="fr-FR" sz="1400" b="1" dirty="0" smtClean="0"/>
              <a:t>académique/</a:t>
            </a:r>
          </a:p>
          <a:p>
            <a:r>
              <a:rPr lang="fr-FR" sz="1400" b="1" dirty="0" smtClean="0"/>
              <a:t>Inscription en formation</a:t>
            </a:r>
          </a:p>
          <a:p>
            <a:r>
              <a:rPr lang="fr-FR" sz="1400" b="1" dirty="0" smtClean="0"/>
              <a:t> doctorale</a:t>
            </a:r>
            <a:endParaRPr lang="fr-FR" sz="1400" b="1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089903" y="2852936"/>
            <a:ext cx="23516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Travaillent en </a:t>
            </a:r>
            <a:r>
              <a:rPr lang="fr-FR" sz="1400" b="1" dirty="0" smtClean="0"/>
              <a:t>partenariat/</a:t>
            </a:r>
          </a:p>
          <a:p>
            <a:pPr algn="ctr"/>
            <a:r>
              <a:rPr lang="fr-FR" sz="1400" b="1" dirty="0" smtClean="0"/>
              <a:t>Contrat de collaboration</a:t>
            </a:r>
            <a:endParaRPr lang="fr-FR" sz="1400" b="1" dirty="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211960" y="1484784"/>
            <a:ext cx="360040" cy="86409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707904" y="1124744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/>
              <a:t>ANRT</a:t>
            </a:r>
            <a:endParaRPr lang="fr-FR" b="1" i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560908" y="1628800"/>
            <a:ext cx="2291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Expertise les conditions </a:t>
            </a:r>
          </a:p>
          <a:p>
            <a:pPr algn="ctr"/>
            <a:r>
              <a:rPr lang="fr-FR" sz="1400" b="1" dirty="0"/>
              <a:t>de formation </a:t>
            </a:r>
            <a:r>
              <a:rPr lang="fr-FR" sz="1400" b="1" dirty="0" smtClean="0"/>
              <a:t>doctorale</a:t>
            </a:r>
            <a:endParaRPr lang="fr-FR" sz="1400" b="1" dirty="0"/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5724525" y="160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537075" y="41957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CIFRE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81236" y="2420287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/>
              <a:t>Expertise </a:t>
            </a:r>
            <a:r>
              <a:rPr lang="fr-FR" sz="1400" b="1" dirty="0"/>
              <a:t>l’engagement de </a:t>
            </a:r>
            <a:r>
              <a:rPr lang="fr-FR" sz="1400" b="1" dirty="0" smtClean="0"/>
              <a:t>l’entreprise </a:t>
            </a:r>
            <a:endParaRPr lang="fr-FR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35496" y="3429000"/>
            <a:ext cx="151216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5496" y="3429000"/>
            <a:ext cx="15121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/>
              <a:t>Finance l’entreprise</a:t>
            </a:r>
          </a:p>
          <a:p>
            <a:pPr algn="ctr"/>
            <a:r>
              <a:rPr lang="fr-FR" sz="1400" b="1" dirty="0" smtClean="0"/>
              <a:t>14 000 €/an</a:t>
            </a:r>
          </a:p>
          <a:p>
            <a:pPr algn="ctr"/>
            <a:endParaRPr lang="fr-FR" sz="1400" b="1" dirty="0" smtClean="0"/>
          </a:p>
          <a:p>
            <a:pPr algn="ctr"/>
            <a:r>
              <a:rPr lang="fr-FR" sz="1400" b="1" dirty="0" smtClean="0"/>
              <a:t>(+ CIR)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4101" grpId="0" animBg="1"/>
      <p:bldP spid="4102" grpId="0" animBg="1"/>
      <p:bldP spid="4104" grpId="0" animBg="1"/>
      <p:bldP spid="4106" grpId="0" animBg="1"/>
      <p:bldP spid="4107" grpId="0"/>
      <p:bldP spid="4108" grpId="0" animBg="1"/>
      <p:bldP spid="4109" grpId="0" animBg="1"/>
      <p:bldP spid="4110" grpId="0" animBg="1"/>
      <p:bldP spid="4111" grpId="0"/>
      <p:bldP spid="4112" grpId="0"/>
      <p:bldP spid="4113" grpId="0"/>
      <p:bldP spid="4114" grpId="0" animBg="1"/>
      <p:bldP spid="4115" grpId="0"/>
      <p:bldP spid="4116" grpId="0"/>
      <p:bldP spid="21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Origine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 doctorants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10534"/>
              </p:ext>
            </p:extLst>
          </p:nvPr>
        </p:nvGraphicFramePr>
        <p:xfrm>
          <a:off x="827584" y="1331640"/>
          <a:ext cx="7200800" cy="472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05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296863" y="188640"/>
            <a:ext cx="87153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Salaires </a:t>
            </a: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 doctorants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1331640" y="1916832"/>
          <a:ext cx="6052517" cy="3960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40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ronde 1"/>
          <p:cNvSpPr/>
          <p:nvPr/>
        </p:nvSpPr>
        <p:spPr>
          <a:xfrm>
            <a:off x="2663280" y="476672"/>
            <a:ext cx="6480720" cy="230425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8" name="Text Box 9"/>
          <p:cNvSpPr>
            <a:spLocks noGrp="1" noChangeArrowheads="1"/>
          </p:cNvSpPr>
          <p:nvPr>
            <p:ph type="body" idx="4294967295"/>
          </p:nvPr>
        </p:nvSpPr>
        <p:spPr>
          <a:xfrm>
            <a:off x="3558843" y="836712"/>
            <a:ext cx="4685565" cy="151216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« Les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performances des algorithmes développés par le doctorant constituent un grand pas pour l’entreprise qui espère pouvoir intégrer ces travaux dans ces produits commerciaux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. »</a:t>
            </a:r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800" b="1" i="1" dirty="0">
                <a:solidFill>
                  <a:schemeClr val="accent1">
                    <a:lumMod val="50000"/>
                  </a:schemeClr>
                </a:solidFill>
              </a:rPr>
              <a:t>Responsable scientifique dans </a:t>
            </a:r>
            <a:r>
              <a:rPr lang="fr-FR" sz="1800" b="1" i="1" dirty="0" smtClean="0">
                <a:solidFill>
                  <a:schemeClr val="accent1">
                    <a:lumMod val="50000"/>
                  </a:schemeClr>
                </a:solidFill>
              </a:rPr>
              <a:t>une</a:t>
            </a:r>
          </a:p>
          <a:p>
            <a:pPr marL="0" indent="0" algn="ctr">
              <a:buNone/>
            </a:pPr>
            <a:r>
              <a:rPr lang="fr-FR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800" b="1" i="1" dirty="0">
                <a:solidFill>
                  <a:schemeClr val="accent1">
                    <a:lumMod val="50000"/>
                  </a:schemeClr>
                </a:solidFill>
              </a:rPr>
              <a:t>PME dédiée à l’imagerie</a:t>
            </a:r>
            <a:endParaRPr lang="fr-F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fr-FR" sz="1800" b="1" dirty="0" smtClean="0">
              <a:solidFill>
                <a:srgbClr val="0C1C1D"/>
              </a:solidFill>
            </a:endParaRPr>
          </a:p>
          <a:p>
            <a:pPr marL="0" indent="0">
              <a:buNone/>
            </a:pPr>
            <a:r>
              <a:rPr lang="fr-FR" sz="1800" dirty="0"/>
              <a:t> 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fr-FR" sz="1800" b="1" dirty="0" smtClean="0">
              <a:solidFill>
                <a:srgbClr val="0C1C1D"/>
              </a:solidFill>
            </a:endParaRPr>
          </a:p>
        </p:txBody>
      </p:sp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" y="116632"/>
            <a:ext cx="266328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Citations</a:t>
            </a:r>
            <a:endParaRPr lang="fr-FR" sz="4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928617" y="3573016"/>
            <a:ext cx="4215383" cy="2376264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« Ces travaux permettent de monter en compétence sur la technologie UVC pour assurer une nouvelle gamme de produits en 2015. »</a:t>
            </a:r>
          </a:p>
          <a:p>
            <a:pPr marL="0" indent="0">
              <a:buNone/>
            </a:pPr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Responsable scientifique dans une PME d’ingénierie mécanique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107504" y="2996952"/>
            <a:ext cx="4464496" cy="2850127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Responsable scientifique dans une ETI dédiée à la robotique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La soumission d’articles à des conférences par le doctorant est un bon moyen de présenter l’entreprise au meilleur niveau international.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56569" y="6627168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Document propriété de l’ANRT/Cifre</a:t>
            </a:r>
            <a:r>
              <a:rPr lang="fr-FR" sz="900" b="1" baseline="30000" dirty="0"/>
              <a:t>®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9760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1347</Words>
  <Application>Microsoft Macintosh PowerPoint</Application>
  <PresentationFormat>Présentation à l'écran (4:3)</PresentationFormat>
  <Paragraphs>333</Paragraphs>
  <Slides>34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Un doctorat, mais pour quoi ?</vt:lpstr>
      <vt:lpstr>Présentation PowerPoint</vt:lpstr>
      <vt:lpstr>Principe des dispositifs CIFREE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Cotutelle avec un laboratoire étranger…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être éligible</vt:lpstr>
      <vt:lpstr>Instruction des demandes</vt:lpstr>
      <vt:lpstr>Présentation PowerPoint</vt:lpstr>
      <vt:lpstr>Présentation PowerPoint</vt:lpstr>
    </vt:vector>
  </TitlesOfParts>
  <Company>ANRT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univ</cp:lastModifiedBy>
  <cp:revision>701</cp:revision>
  <dcterms:created xsi:type="dcterms:W3CDTF">2007-10-31T09:09:55Z</dcterms:created>
  <dcterms:modified xsi:type="dcterms:W3CDTF">2017-03-28T05:53:38Z</dcterms:modified>
</cp:coreProperties>
</file>